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312" r:id="rId4"/>
    <p:sldId id="313" r:id="rId5"/>
    <p:sldId id="314" r:id="rId6"/>
    <p:sldId id="315" r:id="rId7"/>
    <p:sldId id="317" r:id="rId8"/>
    <p:sldId id="318" r:id="rId9"/>
    <p:sldId id="316" r:id="rId10"/>
    <p:sldId id="319" r:id="rId11"/>
    <p:sldId id="321" r:id="rId12"/>
    <p:sldId id="328" r:id="rId13"/>
    <p:sldId id="323" r:id="rId14"/>
    <p:sldId id="322" r:id="rId15"/>
    <p:sldId id="325" r:id="rId16"/>
    <p:sldId id="326" r:id="rId17"/>
    <p:sldId id="327" r:id="rId18"/>
    <p:sldId id="310" r:id="rId19"/>
    <p:sldId id="26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0" d="100"/>
          <a:sy n="100" d="100"/>
        </p:scale>
        <p:origin x="478" y="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01.04.2024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01.04.2024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01.04.2024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01.04.2024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01.04.2024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01.04.2024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01.04.2024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01.04.2024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01.04.2024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01.04.2024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01.04.2024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01.04.2024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8" Type="http://schemas.openxmlformats.org/officeDocument/2006/relationships/hyperlink" Target="https://ru.wikipedia.org/wiki/%D0%9A%D1%83%D1%87%D0%B0_(%D1%81%D1%82%D1%80%D1%83%D0%BA%D1%82%D1%83%D1%80%D0%B0_%D0%B4%D0%B0%D0%BD%D0%BD%D1%8B%D1%85)#cite_note-Iacono-2" TargetMode="External"/><Relationship Id="rId3" Type="http://schemas.openxmlformats.org/officeDocument/2006/relationships/image" Target="../media/image3.emf"/><Relationship Id="rId7" Type="http://schemas.openxmlformats.org/officeDocument/2006/relationships/hyperlink" Target="https://ru.wikipedia.org/w/index.php?title=%D0%A1%D0%BF%D0%B0%D1%80%D0%B5%D0%BD%D0%BD%D0%B0%D1%8F_%D0%BA%D1%83%D1%87%D0%B0&amp;action=edit&amp;redlink=1" TargetMode="Externa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ru.wikipedia.org/wiki/%D0%A4%D0%B8%D0%B1%D0%BE%D0%BD%D0%B0%D1%87%D1%87%D0%B8%D0%B5%D0%B2%D0%B0_%D0%BA%D1%83%D1%87%D0%B0" TargetMode="External"/><Relationship Id="rId11" Type="http://schemas.openxmlformats.org/officeDocument/2006/relationships/image" Target="../media/image6.jpeg"/><Relationship Id="rId5" Type="http://schemas.openxmlformats.org/officeDocument/2006/relationships/hyperlink" Target="https://ru.wikipedia.org/wiki/%D0%91%D0%B8%D0%BD%D0%BE%D0%BC%D0%B8%D0%B0%D0%BB%D1%8C%D0%BD%D0%B0%D1%8F_%D0%BA%D1%83%D1%87%D0%B0" TargetMode="External"/><Relationship Id="rId10" Type="http://schemas.openxmlformats.org/officeDocument/2006/relationships/hyperlink" Target="https://ru.wikipedia.org/wiki/%D0%9A%D1%83%D1%87%D0%B0_(%D1%81%D1%82%D1%80%D1%83%D0%BA%D1%82%D1%83%D1%80%D0%B0_%D0%B4%D0%B0%D0%BD%D0%BD%D1%8B%D1%85)#cite_note-CLRS-1" TargetMode="External"/><Relationship Id="rId4" Type="http://schemas.openxmlformats.org/officeDocument/2006/relationships/hyperlink" Target="https://ru.wikipedia.org/wiki/%D0%94%D0%B2%D0%BE%D0%B8%D1%87%D0%BD%D0%B0%D1%8F_%D0%BA%D1%83%D1%87%D0%B0" TargetMode="External"/><Relationship Id="rId9" Type="http://schemas.openxmlformats.org/officeDocument/2006/relationships/hyperlink" Target="https://ru.wikipedia.org/w/index.php?title=%D0%9E%D1%87%D0%B5%D1%80%D0%B5%D0%B4%D1%8C_%D0%91%D1%80%D0%BE%D0%B4%D0%B0%D0%BB%D0%B0&amp;action=edit&amp;redlink=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Язык программирования С++</a:t>
            </a:r>
            <a:r>
              <a:rPr lang="en-US" sz="3200" b="1" dirty="0">
                <a:solidFill>
                  <a:schemeClr val="bg1"/>
                </a:solidFill>
                <a:latin typeface="Arial" panose="020B0604020202020204" pitchFamily="34" charset="0"/>
                <a:cs typeface="Arial" panose="020B0604020202020204" pitchFamily="34" charset="0"/>
              </a:rPr>
              <a:t>:</a:t>
            </a:r>
          </a:p>
          <a:p>
            <a:r>
              <a:rPr lang="ru-RU" sz="3200" b="1" dirty="0">
                <a:solidFill>
                  <a:schemeClr val="bg1"/>
                </a:solidFill>
                <a:latin typeface="Arial" panose="020B0604020202020204" pitchFamily="34" charset="0"/>
                <a:cs typeface="Arial" panose="020B0604020202020204" pitchFamily="34" charset="0"/>
              </a:rPr>
              <a:t>Алгоритмы и структуры данных</a:t>
            </a:r>
          </a:p>
        </p:txBody>
      </p:sp>
      <p:sp>
        <p:nvSpPr>
          <p:cNvPr id="6" name="TextBox 5"/>
          <p:cNvSpPr txBox="1"/>
          <p:nvPr/>
        </p:nvSpPr>
        <p:spPr>
          <a:xfrm>
            <a:off x="862724" y="4843666"/>
            <a:ext cx="8650758" cy="1912571"/>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a:latin typeface="Arial" panose="020B0604020202020204" pitchFamily="34" charset="0"/>
                <a:cs typeface="Arial" panose="020B0604020202020204" pitchFamily="34" charset="0"/>
              </a:rPr>
              <a:t>Преподаватели</a:t>
            </a:r>
            <a:r>
              <a:rPr lang="en-US" sz="2400" dirty="0">
                <a:latin typeface="Arial" panose="020B0604020202020204" pitchFamily="34" charset="0"/>
                <a:cs typeface="Arial" panose="020B0604020202020204" pitchFamily="34" charset="0"/>
              </a:rPr>
              <a:t>:</a:t>
            </a:r>
            <a:endParaRPr lang="ru-RU" sz="2400" dirty="0">
              <a:latin typeface="Arial" panose="020B0604020202020204" pitchFamily="34" charset="0"/>
              <a:cs typeface="Arial" panose="020B0604020202020204" pitchFamily="34" charset="0"/>
            </a:endParaRPr>
          </a:p>
          <a:p>
            <a:r>
              <a:rPr lang="ru-RU" sz="2400" dirty="0">
                <a:latin typeface="Arial" panose="020B0604020202020204" pitchFamily="34" charset="0"/>
                <a:cs typeface="Arial" panose="020B0604020202020204" pitchFamily="34" charset="0"/>
              </a:rPr>
              <a:t>Пысин Максим Дмитриевич, аспирант кафедры ИКТ</a:t>
            </a:r>
          </a:p>
          <a:p>
            <a:r>
              <a:rPr lang="ru-RU" sz="2400" dirty="0">
                <a:latin typeface="Arial" panose="020B0604020202020204" pitchFamily="34" charset="0"/>
                <a:cs typeface="Arial" panose="020B0604020202020204" pitchFamily="34" charset="0"/>
              </a:rPr>
              <a:t>Краснов Дмитрий Олегович, аспирант кафедры ИКТ</a:t>
            </a:r>
          </a:p>
          <a:p>
            <a:r>
              <a:rPr lang="ru-RU" sz="2400" dirty="0">
                <a:latin typeface="Arial" panose="020B0604020202020204" pitchFamily="34" charset="0"/>
                <a:cs typeface="Arial" panose="020B0604020202020204" pitchFamily="34" charset="0"/>
              </a:rPr>
              <a:t>Лобанов Алексей Владимирович, ассистент кафедры ИКТ</a:t>
            </a:r>
          </a:p>
          <a:p>
            <a:r>
              <a:rPr lang="ru-RU" sz="2400" dirty="0">
                <a:latin typeface="Arial" panose="020B0604020202020204" pitchFamily="34" charset="0"/>
                <a:cs typeface="Arial" panose="020B0604020202020204" pitchFamily="34" charset="0"/>
              </a:rPr>
              <a:t>Крашенинников Роман Сергеевич, ассистент кафедры ИКТ</a:t>
            </a:r>
          </a:p>
        </p:txBody>
      </p:sp>
      <p:sp>
        <p:nvSpPr>
          <p:cNvPr id="4" name="TextBox 3"/>
          <p:cNvSpPr txBox="1"/>
          <p:nvPr/>
        </p:nvSpPr>
        <p:spPr>
          <a:xfrm>
            <a:off x="567688" y="2522572"/>
            <a:ext cx="11056673" cy="2143403"/>
          </a:xfrm>
          <a:prstGeom prst="rect">
            <a:avLst/>
          </a:prstGeom>
          <a:noFill/>
        </p:spPr>
        <p:txBody>
          <a:bodyPr wrap="non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Кучи.</a:t>
            </a:r>
          </a:p>
          <a:p>
            <a:pPr algn="ctr"/>
            <a:r>
              <a:rPr lang="ru-RU" sz="4500" b="1" dirty="0">
                <a:solidFill>
                  <a:schemeClr val="bg1"/>
                </a:solidFill>
                <a:latin typeface="Arial" panose="020B0604020202020204" pitchFamily="34" charset="0"/>
                <a:cs typeface="Arial" panose="020B0604020202020204" pitchFamily="34" charset="0"/>
              </a:rPr>
              <a:t>Бинарная куча, Биноминальная куча, </a:t>
            </a:r>
          </a:p>
          <a:p>
            <a:pPr algn="ctr"/>
            <a:r>
              <a:rPr lang="ru-RU" sz="4500" b="1" dirty="0" err="1">
                <a:solidFill>
                  <a:schemeClr val="bg1"/>
                </a:solidFill>
                <a:latin typeface="Arial" panose="020B0604020202020204" pitchFamily="34" charset="0"/>
                <a:cs typeface="Arial" panose="020B0604020202020204" pitchFamily="34" charset="0"/>
              </a:rPr>
              <a:t>Фибоначчиева</a:t>
            </a:r>
            <a:r>
              <a:rPr lang="ru-RU" sz="4500" b="1" dirty="0">
                <a:solidFill>
                  <a:schemeClr val="bg1"/>
                </a:solidFill>
                <a:latin typeface="Arial" panose="020B0604020202020204" pitchFamily="34" charset="0"/>
                <a:cs typeface="Arial" panose="020B0604020202020204" pitchFamily="34" charset="0"/>
              </a:rPr>
              <a:t> куча</a:t>
            </a:r>
          </a:p>
        </p:txBody>
      </p:sp>
    </p:spTree>
    <p:extLst>
      <p:ext uri="{BB962C8B-B14F-4D97-AF65-F5344CB8AC3E}">
        <p14:creationId xmlns:p14="http://schemas.microsoft.com/office/powerpoint/2010/main" val="253948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Двоичная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Удаление максимума</a:t>
            </a:r>
          </a:p>
        </p:txBody>
      </p:sp>
      <p:sp>
        <p:nvSpPr>
          <p:cNvPr id="13" name="TextBox 12"/>
          <p:cNvSpPr txBox="1"/>
          <p:nvPr/>
        </p:nvSpPr>
        <p:spPr>
          <a:xfrm>
            <a:off x="829650" y="1566425"/>
            <a:ext cx="10254245" cy="73866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удаления максимума из кучи требуется извлечь элемент с индексом 0, а на его место поставить элемент из конца кучи, после чего вызвать упорядочивание кучи.</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697" y="2464085"/>
            <a:ext cx="7582359" cy="3675570"/>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4014" y="2421237"/>
            <a:ext cx="1887326" cy="3761266"/>
          </a:xfrm>
          <a:prstGeom prst="rect">
            <a:avLst/>
          </a:prstGeom>
        </p:spPr>
      </p:pic>
    </p:spTree>
    <p:extLst>
      <p:ext uri="{BB962C8B-B14F-4D97-AF65-F5344CB8AC3E}">
        <p14:creationId xmlns:p14="http://schemas.microsoft.com/office/powerpoint/2010/main" val="189372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a:solidFill>
                  <a:schemeClr val="accent1">
                    <a:lumMod val="75000"/>
                  </a:schemeClr>
                </a:solidFill>
                <a:latin typeface="Arial" panose="020B0604020202020204" pitchFamily="34" charset="0"/>
                <a:cs typeface="Arial" panose="020B0604020202020204" pitchFamily="34" charset="0"/>
              </a:rPr>
              <a:t>Бинаминальное</a:t>
            </a:r>
            <a:r>
              <a:rPr lang="ru-RU" sz="3200" dirty="0">
                <a:solidFill>
                  <a:schemeClr val="accent1">
                    <a:lumMod val="75000"/>
                  </a:schemeClr>
                </a:solidFill>
                <a:latin typeface="Arial" panose="020B0604020202020204" pitchFamily="34" charset="0"/>
                <a:cs typeface="Arial" panose="020B0604020202020204" pitchFamily="34" charset="0"/>
              </a:rPr>
              <a:t> Дерево</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73866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Биноминальное дерево, это такая структура данных, которая задает саму себя рекурсивно</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через свой предыдущий шаг.</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664" y="2222635"/>
            <a:ext cx="7661054" cy="3833884"/>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51" y="3266959"/>
            <a:ext cx="2972465" cy="3089394"/>
          </a:xfrm>
          <a:prstGeom prst="rect">
            <a:avLst/>
          </a:prstGeom>
        </p:spPr>
      </p:pic>
    </p:spTree>
    <p:extLst>
      <p:ext uri="{BB962C8B-B14F-4D97-AF65-F5344CB8AC3E}">
        <p14:creationId xmlns:p14="http://schemas.microsoft.com/office/powerpoint/2010/main" val="4082275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Случайный опрос</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2" name="Рисунок 11">
            <a:extLst>
              <a:ext uri="{FF2B5EF4-FFF2-40B4-BE49-F238E27FC236}">
                <a16:creationId xmlns:a16="http://schemas.microsoft.com/office/drawing/2014/main" id="{49ED28B5-8574-47FB-B9D0-D994AECA6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5111" y="1116222"/>
            <a:ext cx="5741778" cy="5741778"/>
          </a:xfrm>
          <a:prstGeom prst="rect">
            <a:avLst/>
          </a:prstGeom>
        </p:spPr>
      </p:pic>
      <p:sp>
        <p:nvSpPr>
          <p:cNvPr id="13" name="Заголовок 2">
            <a:extLst>
              <a:ext uri="{FF2B5EF4-FFF2-40B4-BE49-F238E27FC236}">
                <a16:creationId xmlns:a16="http://schemas.microsoft.com/office/drawing/2014/main" id="{7379E6A5-4A6A-46A9-A827-6D39F0926D9F}"/>
              </a:ext>
            </a:extLst>
          </p:cNvPr>
          <p:cNvSpPr txBox="1">
            <a:spLocks/>
          </p:cNvSpPr>
          <p:nvPr/>
        </p:nvSpPr>
        <p:spPr>
          <a:xfrm>
            <a:off x="982051" y="12473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SURVEY.MUCTR.RU</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901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Биноминальная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4853580" cy="4293483"/>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Биноминальное куча, это биноминальное дерево которое подчиняется правилу кучи, т.е. любой родитель всегда больше любого его ребенка.</a:t>
            </a:r>
          </a:p>
          <a:p>
            <a:pPr>
              <a:lnSpc>
                <a:spcPct val="150000"/>
              </a:lnSpc>
            </a:pPr>
            <a:r>
              <a:rPr lang="ru-RU" sz="1400" dirty="0">
                <a:latin typeface="Arial" panose="020B0604020202020204" pitchFamily="34" charset="0"/>
                <a:cs typeface="Arial" panose="020B0604020202020204" pitchFamily="34" charset="0"/>
              </a:rPr>
              <a:t>При этом, биноминальное дерево всегда содержит в себе 2</a:t>
            </a:r>
            <a:r>
              <a:rPr lang="en-US" sz="1400" dirty="0">
                <a:latin typeface="Arial" panose="020B0604020202020204" pitchFamily="34" charset="0"/>
                <a:cs typeface="Arial" panose="020B0604020202020204" pitchFamily="34" charset="0"/>
              </a:rPr>
              <a:t>^k </a:t>
            </a:r>
            <a:r>
              <a:rPr lang="ru-RU" sz="1400" dirty="0">
                <a:latin typeface="Arial" panose="020B0604020202020204" pitchFamily="34" charset="0"/>
                <a:cs typeface="Arial" panose="020B0604020202020204" pitchFamily="34" charset="0"/>
              </a:rPr>
              <a:t>вершин для дерева </a:t>
            </a:r>
            <a:r>
              <a:rPr lang="en-US" sz="1400" dirty="0">
                <a:latin typeface="Arial" panose="020B0604020202020204" pitchFamily="34" charset="0"/>
                <a:cs typeface="Arial" panose="020B0604020202020204" pitchFamily="34" charset="0"/>
              </a:rPr>
              <a:t>BK</a:t>
            </a:r>
            <a:r>
              <a:rPr lang="ru-RU" sz="1400" dirty="0">
                <a:latin typeface="Arial" panose="020B0604020202020204" pitchFamily="34" charset="0"/>
                <a:cs typeface="Arial" panose="020B0604020202020204" pitchFamily="34" charset="0"/>
              </a:rPr>
              <a:t>. Т.е. если у нас имеется элементов меньше или больше чем некое </a:t>
            </a:r>
            <a:r>
              <a:rPr lang="en-US" sz="1400" dirty="0">
                <a:latin typeface="Arial" panose="020B0604020202020204" pitchFamily="34" charset="0"/>
                <a:cs typeface="Arial" panose="020B0604020202020204" pitchFamily="34" charset="0"/>
              </a:rPr>
              <a:t>2^k</a:t>
            </a:r>
            <a:r>
              <a:rPr lang="ru-RU" sz="1400" dirty="0">
                <a:latin typeface="Arial" panose="020B0604020202020204" pitchFamily="34" charset="0"/>
                <a:cs typeface="Arial" panose="020B0604020202020204" pitchFamily="34" charset="0"/>
              </a:rPr>
              <a:t>, мы не можем использовать одно биноминальное дерево и нам нужно разложить количество вершин так, что бы оно состояло из суммы </a:t>
            </a:r>
            <a:r>
              <a:rPr lang="en-US" sz="1400" dirty="0">
                <a:latin typeface="Arial" panose="020B0604020202020204" pitchFamily="34" charset="0"/>
                <a:cs typeface="Arial" panose="020B0604020202020204" pitchFamily="34" charset="0"/>
              </a:rPr>
              <a:t>2^l(</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 Важной особенностью биноминальной кучи является то, что она не должна содержать в себе деревьев одного порядка.</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211" y="2004906"/>
            <a:ext cx="6187060" cy="3784319"/>
          </a:xfrm>
          <a:prstGeom prst="rect">
            <a:avLst/>
          </a:prstGeom>
        </p:spPr>
      </p:pic>
    </p:spTree>
    <p:extLst>
      <p:ext uri="{BB962C8B-B14F-4D97-AF65-F5344CB8AC3E}">
        <p14:creationId xmlns:p14="http://schemas.microsoft.com/office/powerpoint/2010/main" val="64664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Биноминальная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Вставка</a:t>
            </a:r>
          </a:p>
        </p:txBody>
      </p:sp>
      <p:sp>
        <p:nvSpPr>
          <p:cNvPr id="12" name="TextBox 11"/>
          <p:cNvSpPr txBox="1"/>
          <p:nvPr/>
        </p:nvSpPr>
        <p:spPr>
          <a:xfrm>
            <a:off x="830630" y="1547249"/>
            <a:ext cx="10091083" cy="138499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При вставке в такую кучу нам потребуется сделать следующее</a:t>
            </a:r>
            <a:r>
              <a:rPr lang="en-US" sz="1400" dirty="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Представить вставляемый элемент как дерево </a:t>
            </a:r>
            <a:r>
              <a:rPr lang="en-US" sz="1400" dirty="0">
                <a:latin typeface="Arial" panose="020B0604020202020204" pitchFamily="34" charset="0"/>
                <a:cs typeface="Arial" panose="020B0604020202020204" pitchFamily="34" charset="0"/>
              </a:rPr>
              <a:t>B</a:t>
            </a:r>
            <a:r>
              <a:rPr lang="ru-RU" sz="1400" dirty="0">
                <a:latin typeface="Arial" panose="020B0604020202020204" pitchFamily="34" charset="0"/>
                <a:cs typeface="Arial" panose="020B0604020202020204" pitchFamily="34" charset="0"/>
              </a:rPr>
              <a:t>0.</a:t>
            </a:r>
          </a:p>
          <a:p>
            <a:pPr>
              <a:lnSpc>
                <a:spcPct val="150000"/>
              </a:lnSpc>
            </a:pPr>
            <a:r>
              <a:rPr lang="ru-RU" sz="1400" dirty="0">
                <a:latin typeface="Arial" panose="020B0604020202020204" pitchFamily="34" charset="0"/>
                <a:cs typeface="Arial" panose="020B0604020202020204" pitchFamily="34" charset="0"/>
              </a:rPr>
              <a:t>При попытке вставки в кучу, в которой уже есть дерево порядка </a:t>
            </a:r>
            <a:r>
              <a:rPr lang="en-US" sz="1400" dirty="0">
                <a:latin typeface="Arial" panose="020B0604020202020204" pitchFamily="34" charset="0"/>
                <a:cs typeface="Arial" panose="020B0604020202020204" pitchFamily="34" charset="0"/>
              </a:rPr>
              <a:t>B0</a:t>
            </a:r>
            <a:r>
              <a:rPr lang="ru-RU" sz="1400" dirty="0">
                <a:latin typeface="Arial" panose="020B0604020202020204" pitchFamily="34" charset="0"/>
                <a:cs typeface="Arial" panose="020B0604020202020204" pitchFamily="34" charset="0"/>
              </a:rPr>
              <a:t> провести операцию объединения деревьев.</a:t>
            </a:r>
          </a:p>
          <a:p>
            <a:pPr>
              <a:lnSpc>
                <a:spcPct val="150000"/>
              </a:lnSpc>
            </a:pPr>
            <a:r>
              <a:rPr lang="ru-RU" sz="1400" dirty="0">
                <a:latin typeface="Arial" panose="020B0604020202020204" pitchFamily="34" charset="0"/>
                <a:cs typeface="Arial" panose="020B0604020202020204" pitchFamily="34" charset="0"/>
              </a:rPr>
              <a:t>Если после объединения все еще будут существовать деревья одного порядка, объединять их далее.</a:t>
            </a:r>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932244"/>
            <a:ext cx="5724973" cy="3541280"/>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2873" y="3254259"/>
            <a:ext cx="4408286" cy="2897249"/>
          </a:xfrm>
          <a:prstGeom prst="rect">
            <a:avLst/>
          </a:prstGeom>
        </p:spPr>
      </p:pic>
    </p:spTree>
    <p:extLst>
      <p:ext uri="{BB962C8B-B14F-4D97-AF65-F5344CB8AC3E}">
        <p14:creationId xmlns:p14="http://schemas.microsoft.com/office/powerpoint/2010/main" val="519337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Биноминальная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Объединение куч.</a:t>
            </a:r>
          </a:p>
        </p:txBody>
      </p:sp>
      <p:sp>
        <p:nvSpPr>
          <p:cNvPr id="12" name="TextBox 11"/>
          <p:cNvSpPr txBox="1"/>
          <p:nvPr/>
        </p:nvSpPr>
        <p:spPr>
          <a:xfrm>
            <a:off x="830630" y="1547249"/>
            <a:ext cx="10091083" cy="698717"/>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объединения биноминальных куч, мы выполняем операцию аналогичную добавление одного элемента, постоянно используя операцию объединения деревьев.</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363" y="2303349"/>
            <a:ext cx="9071037" cy="4260401"/>
          </a:xfrm>
          <a:prstGeom prst="rect">
            <a:avLst/>
          </a:prstGeom>
        </p:spPr>
      </p:pic>
    </p:spTree>
    <p:extLst>
      <p:ext uri="{BB962C8B-B14F-4D97-AF65-F5344CB8AC3E}">
        <p14:creationId xmlns:p14="http://schemas.microsoft.com/office/powerpoint/2010/main" val="2340458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Биноминальная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Изъятие минимума</a:t>
            </a:r>
          </a:p>
        </p:txBody>
      </p:sp>
      <p:sp>
        <p:nvSpPr>
          <p:cNvPr id="12" name="TextBox 11"/>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Минимумом(максимума) в биноминальном дереве всегда является корень. При удалении минимума из кучи появляются дети этого минимума, так как оно является корнем, таким образом, при удалении минимума нам потребуется выполнить объединение двух куч, при этом считая всех потомков минимума одной общей кучей которая объединяется с остатком основной кучи исключая дерево на которое проводилось воздействие. После завершения объединения, потребуется найти новый минимум.</a:t>
            </a:r>
          </a:p>
        </p:txBody>
      </p:sp>
      <p:pic>
        <p:nvPicPr>
          <p:cNvPr id="6" name="Рисунок 5"/>
          <p:cNvPicPr>
            <a:picLocks noChangeAspect="1"/>
          </p:cNvPicPr>
          <p:nvPr/>
        </p:nvPicPr>
        <p:blipFill rotWithShape="1">
          <a:blip r:embed="rId4">
            <a:extLst>
              <a:ext uri="{28A0092B-C50C-407E-A947-70E740481C1C}">
                <a14:useLocalDpi xmlns:a14="http://schemas.microsoft.com/office/drawing/2010/main" val="0"/>
              </a:ext>
            </a:extLst>
          </a:blip>
          <a:srcRect b="51390"/>
          <a:stretch/>
        </p:blipFill>
        <p:spPr>
          <a:xfrm>
            <a:off x="234032" y="3436303"/>
            <a:ext cx="7106806" cy="3169029"/>
          </a:xfrm>
          <a:prstGeom prst="rect">
            <a:avLst/>
          </a:prstGeom>
        </p:spPr>
      </p:pic>
      <p:pic>
        <p:nvPicPr>
          <p:cNvPr id="13" name="Рисунок 12"/>
          <p:cNvPicPr>
            <a:picLocks noChangeAspect="1"/>
          </p:cNvPicPr>
          <p:nvPr/>
        </p:nvPicPr>
        <p:blipFill rotWithShape="1">
          <a:blip r:embed="rId4">
            <a:extLst>
              <a:ext uri="{28A0092B-C50C-407E-A947-70E740481C1C}">
                <a14:useLocalDpi xmlns:a14="http://schemas.microsoft.com/office/drawing/2010/main" val="0"/>
              </a:ext>
            </a:extLst>
          </a:blip>
          <a:srcRect t="52086" b="-310"/>
          <a:stretch/>
        </p:blipFill>
        <p:spPr>
          <a:xfrm>
            <a:off x="5902167" y="3449529"/>
            <a:ext cx="6051804" cy="2677151"/>
          </a:xfrm>
          <a:prstGeom prst="rect">
            <a:avLst/>
          </a:prstGeom>
        </p:spPr>
      </p:pic>
    </p:spTree>
    <p:extLst>
      <p:ext uri="{BB962C8B-B14F-4D97-AF65-F5344CB8AC3E}">
        <p14:creationId xmlns:p14="http://schemas.microsoft.com/office/powerpoint/2010/main" val="711851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Биноминальная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Устройство</a:t>
            </a:r>
          </a:p>
        </p:txBody>
      </p:sp>
      <p:sp>
        <p:nvSpPr>
          <p:cNvPr id="12" name="TextBox 11"/>
          <p:cNvSpPr txBox="1"/>
          <p:nvPr/>
        </p:nvSpPr>
        <p:spPr>
          <a:xfrm>
            <a:off x="830630" y="1547249"/>
            <a:ext cx="10091083" cy="698717"/>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Биноминальная куча хранится и организуется в виде знаний у каждого узла о своем предыдущем и следующем брате, а так же крайнем левом ребенке, что позволит легко двигаться по куче в любом направлении.</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066" y="2520953"/>
            <a:ext cx="8315325" cy="4200525"/>
          </a:xfrm>
          <a:prstGeom prst="rect">
            <a:avLst/>
          </a:prstGeom>
        </p:spPr>
      </p:pic>
    </p:spTree>
    <p:extLst>
      <p:ext uri="{BB962C8B-B14F-4D97-AF65-F5344CB8AC3E}">
        <p14:creationId xmlns:p14="http://schemas.microsoft.com/office/powerpoint/2010/main" val="509403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a:solidFill>
                  <a:schemeClr val="accent1">
                    <a:lumMod val="75000"/>
                  </a:schemeClr>
                </a:solidFill>
                <a:latin typeface="Arial" panose="020B0604020202020204" pitchFamily="34" charset="0"/>
                <a:cs typeface="Arial" panose="020B0604020202020204" pitchFamily="34" charset="0"/>
              </a:rPr>
              <a:t>Фибоначчиева</a:t>
            </a:r>
            <a:r>
              <a:rPr lang="ru-RU" sz="3200" dirty="0">
                <a:solidFill>
                  <a:schemeClr val="accent1">
                    <a:lumMod val="75000"/>
                  </a:schemeClr>
                </a:solidFill>
                <a:latin typeface="Arial" panose="020B0604020202020204" pitchFamily="34" charset="0"/>
                <a:cs typeface="Arial" panose="020B0604020202020204" pitchFamily="34" charset="0"/>
              </a:rPr>
              <a:t>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647152"/>
          </a:xfrm>
          <a:prstGeom prst="rect">
            <a:avLst/>
          </a:prstGeom>
          <a:noFill/>
        </p:spPr>
        <p:txBody>
          <a:bodyPr wrap="square" rtlCol="0">
            <a:spAutoFit/>
          </a:bodyPr>
          <a:lstStyle/>
          <a:p>
            <a:pPr>
              <a:lnSpc>
                <a:spcPct val="150000"/>
              </a:lnSpc>
            </a:pPr>
            <a:r>
              <a:rPr lang="ru-RU" sz="1400" dirty="0" err="1">
                <a:latin typeface="Arial" panose="020B0604020202020204" pitchFamily="34" charset="0"/>
                <a:cs typeface="Arial" panose="020B0604020202020204" pitchFamily="34" charset="0"/>
              </a:rPr>
              <a:t>Фибоначчиева</a:t>
            </a:r>
            <a:r>
              <a:rPr lang="ru-RU" sz="1400" dirty="0">
                <a:latin typeface="Arial" panose="020B0604020202020204" pitchFamily="34" charset="0"/>
                <a:cs typeface="Arial" panose="020B0604020202020204" pitchFamily="34" charset="0"/>
              </a:rPr>
              <a:t> куча, это так же биноминальная куча, у которой упрощаются все операции кроме операции удаления. За счет сознательного ухудшения состояния кучи внутри нее. Мы предполагаем, что наша куча может иметь в себе множество деревьев одинакового ранга. Т.е. у нас может быть хоть 20 деревьев первого нулевого ранга.</a:t>
            </a:r>
          </a:p>
          <a:p>
            <a:pPr>
              <a:lnSpc>
                <a:spcPct val="150000"/>
              </a:lnSpc>
            </a:pPr>
            <a:r>
              <a:rPr lang="ru-RU" sz="1400" dirty="0">
                <a:latin typeface="Arial" panose="020B0604020202020204" pitchFamily="34" charset="0"/>
                <a:cs typeface="Arial" panose="020B0604020202020204" pitchFamily="34" charset="0"/>
              </a:rPr>
              <a:t>В такой ситуации мы можем позволить себе при добавлении в дерево нового элемента просто добавлять в кучу дерево ранга 0 содержащего наше новое значение, перепроверяя только минимум</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максимум в куче(в зависимости от того в какую сторону мы взращиваем кучу).</a:t>
            </a:r>
          </a:p>
          <a:p>
            <a:pPr>
              <a:lnSpc>
                <a:spcPct val="150000"/>
              </a:lnSpc>
            </a:pPr>
            <a:r>
              <a:rPr lang="ru-RU" sz="1400" dirty="0">
                <a:latin typeface="Arial" panose="020B0604020202020204" pitchFamily="34" charset="0"/>
                <a:cs typeface="Arial" panose="020B0604020202020204" pitchFamily="34" charset="0"/>
              </a:rPr>
              <a:t>Объединение двух куч так же позволяет нам совершать эту операцию просто выполняя объединение двух списков деревьев из которых состоят кучи, в конце лишь выбирая один из двух имеющихся минимумов.</a:t>
            </a:r>
          </a:p>
          <a:p>
            <a:pPr>
              <a:lnSpc>
                <a:spcPct val="150000"/>
              </a:lnSpc>
            </a:pPr>
            <a:r>
              <a:rPr lang="ru-RU" sz="1400" dirty="0">
                <a:latin typeface="Arial" panose="020B0604020202020204" pitchFamily="34" charset="0"/>
                <a:cs typeface="Arial" panose="020B0604020202020204" pitchFamily="34" charset="0"/>
              </a:rPr>
              <a:t>Данные действия сознательно ухудшат структуру и значит, что за это придется платить, основным </a:t>
            </a:r>
            <a:r>
              <a:rPr lang="ru-RU" sz="1400" dirty="0" err="1">
                <a:latin typeface="Arial" panose="020B0604020202020204" pitchFamily="34" charset="0"/>
                <a:cs typeface="Arial" panose="020B0604020202020204" pitchFamily="34" charset="0"/>
              </a:rPr>
              <a:t>взимателем</a:t>
            </a:r>
            <a:r>
              <a:rPr lang="ru-RU" sz="1400" dirty="0">
                <a:latin typeface="Arial" panose="020B0604020202020204" pitchFamily="34" charset="0"/>
                <a:cs typeface="Arial" panose="020B0604020202020204" pitchFamily="34" charset="0"/>
              </a:rPr>
              <a:t> этой платы является операция удаления минимума, которая проводит нормализацию дерева объединяя все созданные дубликаты деревьев.</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2050" name="Picture 2" descr="ну ладно может это и имеет смысл, Мем Фрай (мне кажется или)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933" y="4761645"/>
            <a:ext cx="2704780" cy="202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963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3074" name="Picture 2" descr="как учеба? , Мем ди каприо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211" y="1437778"/>
            <a:ext cx="7759435" cy="391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Куча – это особая структура которая является деревом удовлетворяющее основному правилу кучи</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 все узлы потомки текущего узла по значению ключа меньше чем значение ключа текущего узла.</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501" y="3318794"/>
            <a:ext cx="4400550" cy="2476500"/>
          </a:xfrm>
          <a:prstGeom prst="rect">
            <a:avLst/>
          </a:prstGeom>
        </p:spPr>
      </p:pic>
      <p:sp>
        <p:nvSpPr>
          <p:cNvPr id="10" name="Прямоугольник 9"/>
          <p:cNvSpPr/>
          <p:nvPr/>
        </p:nvSpPr>
        <p:spPr>
          <a:xfrm>
            <a:off x="829651" y="2887682"/>
            <a:ext cx="6622990" cy="3970318"/>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Над кучами обычно проводятся следующие операции: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найти максимум или найти минимум: найти максимальный элемент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-куче или минимальный элемент в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удалить максимум или удалить минимум: удалить корневой узел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 или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увеличить ключ или уменьшить ключ: обновить ключ в </a:t>
            </a:r>
            <a:r>
              <a:rPr lang="ru-RU" sz="1400" dirty="0" err="1">
                <a:latin typeface="Arial" panose="020B0604020202020204" pitchFamily="34" charset="0"/>
                <a:cs typeface="Arial" panose="020B0604020202020204" pitchFamily="34" charset="0"/>
              </a:rPr>
              <a:t>max</a:t>
            </a:r>
            <a:r>
              <a:rPr lang="ru-RU" sz="1400" dirty="0">
                <a:latin typeface="Arial" panose="020B0604020202020204" pitchFamily="34" charset="0"/>
                <a:cs typeface="Arial" panose="020B0604020202020204" pitchFamily="34" charset="0"/>
              </a:rPr>
              <a:t>- или </a:t>
            </a:r>
            <a:r>
              <a:rPr lang="ru-RU" sz="1400" dirty="0" err="1">
                <a:latin typeface="Arial" panose="020B0604020202020204" pitchFamily="34" charset="0"/>
                <a:cs typeface="Arial" panose="020B0604020202020204" pitchFamily="34" charset="0"/>
              </a:rPr>
              <a:t>min</a:t>
            </a:r>
            <a:r>
              <a:rPr lang="ru-RU" sz="1400" dirty="0">
                <a:latin typeface="Arial" panose="020B0604020202020204" pitchFamily="34" charset="0"/>
                <a:cs typeface="Arial" panose="020B0604020202020204" pitchFamily="34" charset="0"/>
              </a:rPr>
              <a:t>-куче, соответственно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добавить: добавление нового ключа в кучу.</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слияние: соединение двух куч с целью создания новой кучи, содержащей все элементы обеих исходных.</a:t>
            </a:r>
            <a:endParaRPr lang="en-US"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432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Варианты куч</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394405"/>
            <a:ext cx="10091083" cy="73866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Какие кучи бывают?</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Прямоугольник 9"/>
          <p:cNvSpPr/>
          <p:nvPr/>
        </p:nvSpPr>
        <p:spPr>
          <a:xfrm>
            <a:off x="821105" y="1789346"/>
            <a:ext cx="4815251" cy="2354491"/>
          </a:xfrm>
          <a:prstGeom prst="rect">
            <a:avLst/>
          </a:prstGeom>
        </p:spPr>
        <p:txBody>
          <a:bodyPr wrap="square">
            <a:spAutoFit/>
          </a:bodyPr>
          <a:lstStyle/>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2-3 куча</a:t>
            </a:r>
          </a:p>
          <a:p>
            <a:pPr marL="285750" indent="-285750">
              <a:lnSpc>
                <a:spcPct val="150000"/>
              </a:lnSpc>
              <a:buFont typeface="Arial" panose="020B0604020202020204" pitchFamily="34" charset="0"/>
              <a:buChar char="•"/>
            </a:pPr>
            <a:r>
              <a:rPr lang="ru-RU" sz="1400" dirty="0" err="1">
                <a:latin typeface="Arial" panose="020B0604020202020204" pitchFamily="34" charset="0"/>
                <a:cs typeface="Arial" panose="020B0604020202020204" pitchFamily="34" charset="0"/>
              </a:rPr>
              <a:t>Двуродительская</a:t>
            </a:r>
            <a:r>
              <a:rPr lang="ru-RU" sz="1400" dirty="0">
                <a:latin typeface="Arial" panose="020B0604020202020204" pitchFamily="34" charset="0"/>
                <a:cs typeface="Arial" panose="020B0604020202020204" pitchFamily="34" charset="0"/>
              </a:rPr>
              <a:t>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Двоичная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Биномиальная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Очередь </a:t>
            </a:r>
            <a:r>
              <a:rPr lang="ru-RU" sz="1400" dirty="0" err="1">
                <a:latin typeface="Arial" panose="020B0604020202020204" pitchFamily="34" charset="0"/>
                <a:cs typeface="Arial" panose="020B0604020202020204" pitchFamily="34" charset="0"/>
              </a:rPr>
              <a:t>Бродала</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Куча с D потомками</a:t>
            </a:r>
          </a:p>
          <a:p>
            <a:pPr>
              <a:lnSpc>
                <a:spcPct val="150000"/>
              </a:lnSpc>
            </a:pPr>
            <a:endParaRPr lang="ru-RU" sz="1400" dirty="0">
              <a:latin typeface="Arial" panose="020B0604020202020204" pitchFamily="34" charset="0"/>
              <a:cs typeface="Arial" panose="020B0604020202020204" pitchFamily="34" charset="0"/>
            </a:endParaRPr>
          </a:p>
        </p:txBody>
      </p:sp>
      <p:graphicFrame>
        <p:nvGraphicFramePr>
          <p:cNvPr id="3" name="Таблица 2"/>
          <p:cNvGraphicFramePr>
            <a:graphicFrameLocks noGrp="1"/>
          </p:cNvGraphicFramePr>
          <p:nvPr>
            <p:extLst>
              <p:ext uri="{D42A27DB-BD31-4B8C-83A1-F6EECF244321}">
                <p14:modId xmlns:p14="http://schemas.microsoft.com/office/powerpoint/2010/main" val="3473204917"/>
              </p:ext>
            </p:extLst>
          </p:nvPr>
        </p:nvGraphicFramePr>
        <p:xfrm>
          <a:off x="2913330" y="4400931"/>
          <a:ext cx="8194044" cy="2278380"/>
        </p:xfrm>
        <a:graphic>
          <a:graphicData uri="http://schemas.openxmlformats.org/drawingml/2006/table">
            <a:tbl>
              <a:tblPr/>
              <a:tblGrid>
                <a:gridCol w="1365674">
                  <a:extLst>
                    <a:ext uri="{9D8B030D-6E8A-4147-A177-3AD203B41FA5}">
                      <a16:colId xmlns:a16="http://schemas.microsoft.com/office/drawing/2014/main" val="3963898228"/>
                    </a:ext>
                  </a:extLst>
                </a:gridCol>
                <a:gridCol w="1365674">
                  <a:extLst>
                    <a:ext uri="{9D8B030D-6E8A-4147-A177-3AD203B41FA5}">
                      <a16:colId xmlns:a16="http://schemas.microsoft.com/office/drawing/2014/main" val="3659993927"/>
                    </a:ext>
                  </a:extLst>
                </a:gridCol>
                <a:gridCol w="1365674">
                  <a:extLst>
                    <a:ext uri="{9D8B030D-6E8A-4147-A177-3AD203B41FA5}">
                      <a16:colId xmlns:a16="http://schemas.microsoft.com/office/drawing/2014/main" val="1363566658"/>
                    </a:ext>
                  </a:extLst>
                </a:gridCol>
                <a:gridCol w="1365674">
                  <a:extLst>
                    <a:ext uri="{9D8B030D-6E8A-4147-A177-3AD203B41FA5}">
                      <a16:colId xmlns:a16="http://schemas.microsoft.com/office/drawing/2014/main" val="3651285549"/>
                    </a:ext>
                  </a:extLst>
                </a:gridCol>
                <a:gridCol w="1365674">
                  <a:extLst>
                    <a:ext uri="{9D8B030D-6E8A-4147-A177-3AD203B41FA5}">
                      <a16:colId xmlns:a16="http://schemas.microsoft.com/office/drawing/2014/main" val="794977958"/>
                    </a:ext>
                  </a:extLst>
                </a:gridCol>
                <a:gridCol w="1365674">
                  <a:extLst>
                    <a:ext uri="{9D8B030D-6E8A-4147-A177-3AD203B41FA5}">
                      <a16:colId xmlns:a16="http://schemas.microsoft.com/office/drawing/2014/main" val="1451574323"/>
                    </a:ext>
                  </a:extLst>
                </a:gridCol>
              </a:tblGrid>
              <a:tr h="0">
                <a:tc>
                  <a:txBody>
                    <a:bodyPr/>
                    <a:lstStyle/>
                    <a:p>
                      <a:r>
                        <a:rPr lang="ru-RU" sz="1400"/>
                        <a:t>Операция</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0645AD"/>
                          </a:solidFill>
                          <a:effectLst/>
                          <a:hlinkClick r:id="rId4" tooltip="Двоичная куча"/>
                        </a:rPr>
                        <a:t>Двоичная</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dirty="0">
                          <a:solidFill>
                            <a:srgbClr val="0645AD"/>
                          </a:solidFill>
                          <a:effectLst/>
                          <a:hlinkClick r:id="rId5" tooltip="Биномиальная куча"/>
                        </a:rPr>
                        <a:t>Биномиальная</a:t>
                      </a:r>
                      <a:endParaRPr lang="ru-RU" sz="1400" dirty="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0645AD"/>
                          </a:solidFill>
                          <a:effectLst/>
                          <a:hlinkClick r:id="rId6" tooltip="Фибоначчиева куча"/>
                        </a:rPr>
                        <a:t>Фибоначчиева</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BA0000"/>
                          </a:solidFill>
                          <a:effectLst/>
                          <a:hlinkClick r:id="rId7" tooltip="Спаренная куча (страница отсутствует)"/>
                        </a:rPr>
                        <a:t>Спаренная</a:t>
                      </a:r>
                      <a:r>
                        <a:rPr lang="ru-RU" sz="1400" b="0" i="0" u="none" strike="noStrike" baseline="30000">
                          <a:solidFill>
                            <a:srgbClr val="0645AD"/>
                          </a:solidFill>
                          <a:effectLst/>
                          <a:hlinkClick r:id="rId8"/>
                        </a:rPr>
                        <a:t>[2]</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tc>
                  <a:txBody>
                    <a:bodyPr/>
                    <a:lstStyle/>
                    <a:p>
                      <a:r>
                        <a:rPr lang="ru-RU" sz="1400" u="none" strike="noStrike">
                          <a:solidFill>
                            <a:srgbClr val="BA0000"/>
                          </a:solidFill>
                          <a:effectLst/>
                          <a:hlinkClick r:id="rId9" tooltip="Очередь Бродала (страница отсутствует)"/>
                        </a:rPr>
                        <a:t>Бродал</a:t>
                      </a:r>
                      <a:endParaRPr lang="ru-RU"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9E9E9"/>
                    </a:solidFill>
                  </a:tcPr>
                </a:tc>
                <a:extLst>
                  <a:ext uri="{0D108BD9-81ED-4DB2-BD59-A6C34878D82A}">
                    <a16:rowId xmlns:a16="http://schemas.microsoft.com/office/drawing/2014/main" val="3356830487"/>
                  </a:ext>
                </a:extLst>
              </a:tr>
              <a:tr h="0">
                <a:tc>
                  <a:txBody>
                    <a:bodyPr/>
                    <a:lstStyle/>
                    <a:p>
                      <a:r>
                        <a:rPr lang="ru-RU" sz="1400"/>
                        <a:t>найти минимум</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 or </a:t>
                      </a:r>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r>
                        <a:rPr lang="el-GR" sz="1400" b="0" i="0" u="none" strike="noStrike" baseline="30000">
                          <a:solidFill>
                            <a:srgbClr val="0645AD"/>
                          </a:solidFill>
                          <a:effectLst/>
                          <a:hlinkClick r:id="rId10"/>
                        </a:rPr>
                        <a:t>[1]</a:t>
                      </a:r>
                      <a:endParaRPr lang="el-GR" sz="1400"/>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34902372"/>
                  </a:ext>
                </a:extLst>
              </a:tr>
              <a:tr h="0">
                <a:tc>
                  <a:txBody>
                    <a:bodyPr/>
                    <a:lstStyle/>
                    <a:p>
                      <a:r>
                        <a:rPr lang="ru-RU" sz="1400"/>
                        <a:t>удалить минимум</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0293161"/>
                  </a:ext>
                </a:extLst>
              </a:tr>
              <a:tr h="0">
                <a:tc>
                  <a:txBody>
                    <a:bodyPr/>
                    <a:lstStyle/>
                    <a:p>
                      <a:r>
                        <a:rPr lang="ru-RU" sz="1400"/>
                        <a:t>добавить</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17239647"/>
                  </a:ext>
                </a:extLst>
              </a:tr>
              <a:tr h="0">
                <a:tc>
                  <a:txBody>
                    <a:bodyPr/>
                    <a:lstStyle/>
                    <a:p>
                      <a:r>
                        <a:rPr lang="ru-RU" sz="1400"/>
                        <a:t>уменьшить ключ</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a:t>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dirty="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88981898"/>
                  </a:ext>
                </a:extLst>
              </a:tr>
              <a:tr h="0">
                <a:tc>
                  <a:txBody>
                    <a:bodyPr/>
                    <a:lstStyle/>
                    <a:p>
                      <a:r>
                        <a:rPr lang="ru-RU" sz="1400" dirty="0"/>
                        <a:t>слияние</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O(log </a:t>
                      </a:r>
                      <a:r>
                        <a:rPr lang="en-US" sz="1400" i="1"/>
                        <a:t>n</a:t>
                      </a:r>
                      <a:r>
                        <a:rPr lang="en-US" sz="1400"/>
                        <a:t>)**</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400"/>
                        <a:t>O(1)*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l-GR" sz="1400" dirty="0"/>
                        <a:t>Θ(1)</a:t>
                      </a:r>
                    </a:p>
                  </a:txBody>
                  <a:tcPr marL="47625" marR="47625" marT="47625" marB="476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0030575"/>
                  </a:ext>
                </a:extLst>
              </a:tr>
            </a:tbl>
          </a:graphicData>
        </a:graphic>
      </p:graphicFrame>
      <p:sp>
        <p:nvSpPr>
          <p:cNvPr id="12" name="Rectangle 2"/>
          <p:cNvSpPr>
            <a:spLocks noChangeArrowheads="1"/>
          </p:cNvSpPr>
          <p:nvPr/>
        </p:nvSpPr>
        <p:spPr bwMode="auto">
          <a:xfrm>
            <a:off x="2428381" y="2343296"/>
            <a:ext cx="10751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ru-RU" sz="1800" b="0" i="0" u="none" strike="noStrike" cap="none" normalizeH="0" baseline="0">
                <a:ln>
                  <a:noFill/>
                </a:ln>
                <a:solidFill>
                  <a:schemeClr val="tx1"/>
                </a:solidFill>
                <a:effectLst/>
                <a:latin typeface="Arial" panose="020B0604020202020204" pitchFamily="34" charset="0"/>
              </a:rPr>
            </a:b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16" name="Прямоугольник 15"/>
          <p:cNvSpPr/>
          <p:nvPr/>
        </p:nvSpPr>
        <p:spPr>
          <a:xfrm>
            <a:off x="5870919" y="1718276"/>
            <a:ext cx="4815251" cy="2354491"/>
          </a:xfrm>
          <a:prstGeom prst="rect">
            <a:avLst/>
          </a:prstGeom>
        </p:spPr>
        <p:txBody>
          <a:bodyPr wrap="square">
            <a:spAutoFit/>
          </a:bodyPr>
          <a:lstStyle/>
          <a:p>
            <a:pPr marL="285750" indent="-285750">
              <a:lnSpc>
                <a:spcPct val="150000"/>
              </a:lnSpc>
              <a:buFont typeface="Arial" panose="020B0604020202020204" pitchFamily="34" charset="0"/>
              <a:buChar char="•"/>
            </a:pPr>
            <a:r>
              <a:rPr lang="ru-RU" sz="1400" dirty="0" err="1">
                <a:latin typeface="Arial" panose="020B0604020202020204" pitchFamily="34" charset="0"/>
                <a:cs typeface="Arial" panose="020B0604020202020204" pitchFamily="34" charset="0"/>
              </a:rPr>
              <a:t>Фибоначчиева</a:t>
            </a:r>
            <a:r>
              <a:rPr lang="ru-RU" sz="1400" dirty="0">
                <a:latin typeface="Arial" panose="020B0604020202020204" pitchFamily="34" charset="0"/>
                <a:cs typeface="Arial" panose="020B0604020202020204" pitchFamily="34" charset="0"/>
              </a:rPr>
              <a:t>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Куча с приоритетом самого левого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Спаренная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Асимметричная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Мягкая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Тернарная куча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Декартово дерево</a:t>
            </a:r>
          </a:p>
        </p:txBody>
      </p:sp>
      <p:sp>
        <p:nvSpPr>
          <p:cNvPr id="17" name="TextBox 16"/>
          <p:cNvSpPr txBox="1"/>
          <p:nvPr/>
        </p:nvSpPr>
        <p:spPr>
          <a:xfrm>
            <a:off x="821106" y="4425473"/>
            <a:ext cx="1776816" cy="73866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Какая сложность операций?</a:t>
            </a:r>
          </a:p>
        </p:txBody>
      </p:sp>
      <p:pic>
        <p:nvPicPr>
          <p:cNvPr id="1028" name="Picture 4" descr="зачем так много? нам разве нечем заняться?, Мем Ты говоришь (девочка  возмущается) - Рисовач .Ру"/>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0244" y="0"/>
            <a:ext cx="3607321" cy="163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498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Двоичная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2677656"/>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Двоичная куча (</a:t>
            </a:r>
            <a:r>
              <a:rPr lang="ru-RU" sz="1400" dirty="0" err="1">
                <a:latin typeface="Arial" panose="020B0604020202020204" pitchFamily="34" charset="0"/>
                <a:cs typeface="Arial" panose="020B0604020202020204" pitchFamily="34" charset="0"/>
              </a:rPr>
              <a:t>binary</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heap</a:t>
            </a:r>
            <a:r>
              <a:rPr lang="ru-RU" sz="1400" dirty="0">
                <a:latin typeface="Arial" panose="020B0604020202020204" pitchFamily="34" charset="0"/>
                <a:cs typeface="Arial" panose="020B0604020202020204" pitchFamily="34" charset="0"/>
              </a:rPr>
              <a:t>) – просто реализуемая структура данных, позволяющая быстро (за логарифмическое время) добавлять элементы и извлекать элемент с максимальным приоритетом (например, максимальный по значению).</a:t>
            </a:r>
          </a:p>
          <a:p>
            <a:pPr>
              <a:lnSpc>
                <a:spcPct val="150000"/>
              </a:lnSpc>
            </a:pPr>
            <a:r>
              <a:rPr lang="ru-RU" sz="1400" dirty="0">
                <a:latin typeface="Arial" panose="020B0604020202020204" pitchFamily="34" charset="0"/>
                <a:cs typeface="Arial" panose="020B0604020202020204" pitchFamily="34" charset="0"/>
              </a:rPr>
              <a:t>Основной особенностью двоичной кучи является то, что каждый из узлов кучи не может иметь более чем двух потомков.</a:t>
            </a:r>
          </a:p>
          <a:p>
            <a:pPr>
              <a:lnSpc>
                <a:spcPct val="150000"/>
              </a:lnSpc>
            </a:pPr>
            <a:r>
              <a:rPr lang="ru-RU" sz="1400" dirty="0">
                <a:latin typeface="Arial" panose="020B0604020202020204" pitchFamily="34" charset="0"/>
                <a:cs typeface="Arial" panose="020B0604020202020204" pitchFamily="34" charset="0"/>
              </a:rPr>
              <a:t>Двоичная куча отлично представляется в виде одномерного массива, при этом</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 нулевой элемент массива всегда является вершиной кучи, а первый и второй потомок вершины с индексом </a:t>
            </a:r>
            <a:r>
              <a:rPr lang="en-US" sz="1400" dirty="0" err="1">
                <a:latin typeface="Arial" panose="020B0604020202020204" pitchFamily="34" charset="0"/>
                <a:cs typeface="Arial" panose="020B0604020202020204" pitchFamily="34" charset="0"/>
              </a:rPr>
              <a:t>i</a:t>
            </a:r>
            <a:r>
              <a:rPr lang="ru-RU" sz="1400" dirty="0">
                <a:latin typeface="Arial" panose="020B0604020202020204" pitchFamily="34" charset="0"/>
                <a:cs typeface="Arial" panose="020B0604020202020204" pitchFamily="34" charset="0"/>
              </a:rPr>
              <a:t> получают свои положения на основании формул</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2 * </a:t>
            </a:r>
            <a:r>
              <a:rPr lang="en-US" sz="1400" dirty="0">
                <a:latin typeface="Arial" panose="020B0604020202020204" pitchFamily="34" charset="0"/>
                <a:cs typeface="Arial" panose="020B0604020202020204" pitchFamily="34" charset="0"/>
              </a:rPr>
              <a:t>i </a:t>
            </a:r>
            <a:r>
              <a:rPr lang="ru-RU" sz="1400" dirty="0">
                <a:latin typeface="Arial" panose="020B0604020202020204" pitchFamily="34" charset="0"/>
                <a:cs typeface="Arial" panose="020B0604020202020204" pitchFamily="34" charset="0"/>
              </a:rPr>
              <a:t>+ 1 левый, 2 * </a:t>
            </a:r>
            <a:r>
              <a:rPr lang="en-US" sz="1400" dirty="0" err="1">
                <a:latin typeface="Arial" panose="020B0604020202020204" pitchFamily="34" charset="0"/>
                <a:cs typeface="Arial" panose="020B0604020202020204" pitchFamily="34" charset="0"/>
              </a:rPr>
              <a:t>i</a:t>
            </a:r>
            <a:r>
              <a:rPr lang="ru-RU" sz="1400" dirty="0">
                <a:latin typeface="Arial" panose="020B0604020202020204" pitchFamily="34" charset="0"/>
                <a:cs typeface="Arial" panose="020B0604020202020204" pitchFamily="34" charset="0"/>
              </a:rPr>
              <a:t> + 2 правый.</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445" y="4074692"/>
            <a:ext cx="5513374" cy="2646786"/>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5274" y="4335873"/>
            <a:ext cx="4534834" cy="2203042"/>
          </a:xfrm>
          <a:prstGeom prst="rect">
            <a:avLst/>
          </a:prstGeom>
        </p:spPr>
      </p:pic>
    </p:spTree>
    <p:extLst>
      <p:ext uri="{BB962C8B-B14F-4D97-AF65-F5344CB8AC3E}">
        <p14:creationId xmlns:p14="http://schemas.microsoft.com/office/powerpoint/2010/main" val="1399933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Двоичная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7468315" cy="203132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Вставка в двоичную кучу производится в крайнюю левую позицию, т.е. в элемент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равный размеру кучи. При этом может нарушаться основное правило кучи, что приводит к операции балансировки. Суть операции балансировки заключается в том, что бы постепенно поднимать вверх значение постоянно сравнивая его с родительским, до тех пор пока оно либо не станет корнем, либо не будет на положенном месте.</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Вставка</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5752" y="2187770"/>
            <a:ext cx="7824966" cy="4533708"/>
          </a:xfrm>
          <a:prstGeom prst="rect">
            <a:avLst/>
          </a:prstGeom>
        </p:spPr>
      </p:pic>
    </p:spTree>
    <p:extLst>
      <p:ext uri="{BB962C8B-B14F-4D97-AF65-F5344CB8AC3E}">
        <p14:creationId xmlns:p14="http://schemas.microsoft.com/office/powerpoint/2010/main" val="2438292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Двоичная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73866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Общая характеристика этого процесса может быть описана следующей формулировкой</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больший элемент после вставки всплывает на ту позицию на которой ему логично находится исходя из основного правила кучи.</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Вставка</a:t>
            </a: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4496" y="2343296"/>
            <a:ext cx="7021391" cy="4255167"/>
          </a:xfrm>
          <a:prstGeom prst="rect">
            <a:avLst/>
          </a:prstGeom>
        </p:spPr>
      </p:pic>
    </p:spTree>
    <p:extLst>
      <p:ext uri="{BB962C8B-B14F-4D97-AF65-F5344CB8AC3E}">
        <p14:creationId xmlns:p14="http://schemas.microsoft.com/office/powerpoint/2010/main" val="2934786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Двоичная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9651" y="1547249"/>
            <a:ext cx="10091083"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В ходе прочих операций с двоичной кучей может возникать ситуация в которой ее придется переупорядочивать, причем такая ситуация считается возникающей только в том случае, если какой либо корень поддерева кучи меньше чем его потомки и он не удовлетворяет основному правилу кучи.</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Упорядочивание </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587" y="2231129"/>
            <a:ext cx="8380661" cy="4503173"/>
          </a:xfrm>
          <a:prstGeom prst="rect">
            <a:avLst/>
          </a:prstGeom>
        </p:spPr>
      </p:pic>
      <p:sp>
        <p:nvSpPr>
          <p:cNvPr id="12" name="TextBox 11"/>
          <p:cNvSpPr txBox="1"/>
          <p:nvPr/>
        </p:nvSpPr>
        <p:spPr>
          <a:xfrm>
            <a:off x="829651" y="2609078"/>
            <a:ext cx="4827665"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В рамках процесса упорядочивания потребуется вычислять потомков каждого проверяемого узла, для чего используются следующие формулы</a:t>
            </a:r>
            <a:r>
              <a:rPr lang="en-US" sz="1400" dirty="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Левый</a:t>
            </a:r>
            <a:r>
              <a:rPr lang="en-US" sz="1400" dirty="0">
                <a:latin typeface="Arial" panose="020B0604020202020204" pitchFamily="34" charset="0"/>
                <a:cs typeface="Arial" panose="020B0604020202020204" pitchFamily="34" charset="0"/>
              </a:rPr>
              <a:t>: 2 *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+ 1</a:t>
            </a:r>
          </a:p>
          <a:p>
            <a:pPr>
              <a:lnSpc>
                <a:spcPct val="150000"/>
              </a:lnSpc>
            </a:pPr>
            <a:r>
              <a:rPr lang="ru-RU" sz="1400" dirty="0">
                <a:latin typeface="Arial" panose="020B0604020202020204" pitchFamily="34" charset="0"/>
                <a:cs typeface="Arial" panose="020B0604020202020204" pitchFamily="34" charset="0"/>
              </a:rPr>
              <a:t>Правый</a:t>
            </a:r>
            <a:r>
              <a:rPr lang="en-US" sz="1400" dirty="0">
                <a:latin typeface="Arial" panose="020B0604020202020204" pitchFamily="34" charset="0"/>
                <a:cs typeface="Arial" panose="020B0604020202020204" pitchFamily="34" charset="0"/>
              </a:rPr>
              <a:t>: 2 *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+ 2 </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570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Двоичная куча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Упорядочивание</a:t>
            </a: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467" y="1735778"/>
            <a:ext cx="8647122" cy="4803137"/>
          </a:xfrm>
          <a:prstGeom prst="rect">
            <a:avLst/>
          </a:prstGeom>
        </p:spPr>
      </p:pic>
      <p:sp>
        <p:nvSpPr>
          <p:cNvPr id="13" name="TextBox 12"/>
          <p:cNvSpPr txBox="1"/>
          <p:nvPr/>
        </p:nvSpPr>
        <p:spPr>
          <a:xfrm>
            <a:off x="3955354" y="1437778"/>
            <a:ext cx="8236646"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Общая характеристика этого процесса может быть описана следующей формулировкой</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меньший элемент во время упорядочивания тонет до той позиции на которой ему логично находится исходя из основного правила кучи.</a:t>
            </a:r>
          </a:p>
        </p:txBody>
      </p:sp>
    </p:spTree>
    <p:extLst>
      <p:ext uri="{BB962C8B-B14F-4D97-AF65-F5344CB8AC3E}">
        <p14:creationId xmlns:p14="http://schemas.microsoft.com/office/powerpoint/2010/main" val="1462226714"/>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2574</TotalTime>
  <Words>1200</Words>
  <Application>Microsoft Office PowerPoint</Application>
  <PresentationFormat>Широкоэкранный</PresentationFormat>
  <Paragraphs>138</Paragraphs>
  <Slides>19</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19</vt:i4>
      </vt:variant>
    </vt:vector>
  </HeadingPairs>
  <TitlesOfParts>
    <vt:vector size="23" baseType="lpstr">
      <vt:lpstr>Arial</vt:lpstr>
      <vt:lpstr>Calibri</vt:lpstr>
      <vt:lpstr>Calibri Light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Максим</cp:lastModifiedBy>
  <cp:revision>328</cp:revision>
  <dcterms:created xsi:type="dcterms:W3CDTF">2018-10-31T17:08:02Z</dcterms:created>
  <dcterms:modified xsi:type="dcterms:W3CDTF">2024-04-01T09:04:20Z</dcterms:modified>
</cp:coreProperties>
</file>